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2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669"/>
    <a:srgbClr val="D3B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ntibiotic Resist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84363" y="455773"/>
            <a:ext cx="69738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1884363" y="1598222"/>
            <a:ext cx="6976173" cy="117036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174" y="630382"/>
            <a:ext cx="6973076" cy="96784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4303432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A. baumanii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92" y="167347"/>
            <a:ext cx="1601011" cy="1883542"/>
          </a:xfrm>
          <a:prstGeom prst="rect">
            <a:avLst/>
          </a:prstGeom>
          <a:ln>
            <a:solidFill>
              <a:srgbClr val="3E1669"/>
            </a:solidFill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3B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4/27/14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wgbh/evolution/library/11/2/e_s_6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wgbh/nova/sciencenow/0303/video-extr-q-350-04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wgbh/evolution/survival/clock/" TargetMode="External"/><Relationship Id="rId3" Type="http://schemas.openxmlformats.org/officeDocument/2006/relationships/hyperlink" Target="http://www.hhmi.org/biointeractive/bacterial-conjugatio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Antibiotic Resistant Microorganisms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Should we be concerned?</a:t>
            </a:r>
            <a:endParaRPr lang="en-US" dirty="0"/>
          </a:p>
        </p:txBody>
      </p:sp>
      <p:pic>
        <p:nvPicPr>
          <p:cNvPr id="4" name="Picture 3" descr="A. baumani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949" y="2271670"/>
            <a:ext cx="3024721" cy="35584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895" y="2865901"/>
            <a:ext cx="47372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Story of </a:t>
            </a:r>
            <a:r>
              <a:rPr lang="en-US" sz="3200" i="1" dirty="0" smtClean="0"/>
              <a:t>A. </a:t>
            </a:r>
            <a:r>
              <a:rPr lang="en-US" sz="3200" i="1" dirty="0" err="1" smtClean="0"/>
              <a:t>baumanii</a:t>
            </a:r>
            <a:r>
              <a:rPr lang="en-US" sz="3200" dirty="0" smtClean="0"/>
              <a:t>, A.K.A., IRAQIBACTER, and other multi-drug resistant bacteria.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86070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Tuberculosis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watch the video, “Why Does Evolution Matter Now”</a:t>
            </a:r>
          </a:p>
          <a:p>
            <a:pPr lvl="1"/>
            <a:r>
              <a:rPr lang="en-US" dirty="0">
                <a:hlinkClick r:id="rId2"/>
              </a:rPr>
              <a:t>http://www.pbs.org/wgbh/evolution/library/11/2/e_s_6.</a:t>
            </a:r>
            <a:r>
              <a:rPr lang="en-US" dirty="0" smtClean="0">
                <a:hlinkClick r:id="rId2"/>
              </a:rPr>
              <a:t>html</a:t>
            </a:r>
            <a:endParaRPr lang="en-US" dirty="0" smtClean="0"/>
          </a:p>
          <a:p>
            <a:pPr lvl="1"/>
            <a:r>
              <a:rPr lang="en-US" dirty="0" smtClean="0"/>
              <a:t>Answer questions 8, 9, and 10.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566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Health Alert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599"/>
            <a:ext cx="8574087" cy="455922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You and your partner will create </a:t>
            </a:r>
            <a:r>
              <a:rPr lang="en-US" dirty="0"/>
              <a:t>a public health pamphlet or advertising slogan and campaign </a:t>
            </a:r>
            <a:r>
              <a:rPr lang="en-US" dirty="0" smtClean="0"/>
              <a:t>poster to </a:t>
            </a:r>
            <a:r>
              <a:rPr lang="en-US" dirty="0"/>
              <a:t>alert the public about the potential problems </a:t>
            </a:r>
            <a:r>
              <a:rPr lang="en-US" dirty="0" smtClean="0"/>
              <a:t>caused by the </a:t>
            </a:r>
            <a:r>
              <a:rPr lang="en-US" dirty="0"/>
              <a:t>overuse of antibiotics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Explain that antibiotic resistance is often a result of overuse and misuse of antibiotics.</a:t>
            </a:r>
          </a:p>
          <a:p>
            <a:pPr lvl="1"/>
            <a:r>
              <a:rPr lang="en-US" dirty="0" smtClean="0"/>
              <a:t>Include how hospitals and clinics play a role in creating antibiotic-resistant strains of bacteria</a:t>
            </a:r>
          </a:p>
          <a:p>
            <a:pPr lvl="1"/>
            <a:r>
              <a:rPr lang="en-US" dirty="0"/>
              <a:t>Include one example organism and the preventative measures that people can follow to avoid infection.</a:t>
            </a:r>
            <a:r>
              <a:rPr 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938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Trail of a Killer Microbe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there were antibiotics, war was often associated with disease epidemics.</a:t>
            </a:r>
          </a:p>
          <a:p>
            <a:pPr lvl="1"/>
            <a:r>
              <a:rPr lang="en-US" dirty="0">
                <a:hlinkClick r:id="rId2"/>
              </a:rPr>
              <a:t>http://www.pbs.org/wgbh/nova/sciencenow/0303/video-extr-q-350-04.</a:t>
            </a:r>
            <a:r>
              <a:rPr lang="en-US" dirty="0" smtClean="0">
                <a:hlinkClick r:id="rId2"/>
              </a:rPr>
              <a:t>html</a:t>
            </a:r>
            <a:endParaRPr lang="en-US" dirty="0"/>
          </a:p>
          <a:p>
            <a:r>
              <a:rPr lang="en-US" dirty="0" smtClean="0"/>
              <a:t>Open “Killer Microbe T-F”</a:t>
            </a:r>
          </a:p>
          <a:p>
            <a:r>
              <a:rPr lang="en-US" dirty="0" smtClean="0"/>
              <a:t>Answer each statement as true or false. Do this in </a:t>
            </a:r>
            <a:r>
              <a:rPr lang="en-US" b="1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334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bacteria reproduce?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would you rather be given: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(a) $10 a day for one month; or </a:t>
            </a:r>
          </a:p>
          <a:p>
            <a:pPr lvl="1"/>
            <a:r>
              <a:rPr lang="en-US" dirty="0"/>
              <a:t>(b) one penny the first day of a month, double that amount on the second day, double that amount on the third day, and so </a:t>
            </a:r>
            <a:r>
              <a:rPr lang="en-US" dirty="0" smtClean="0"/>
              <a:t>on </a:t>
            </a:r>
            <a:r>
              <a:rPr lang="en-US" dirty="0"/>
              <a:t>for the whole month. </a:t>
            </a:r>
            <a:endParaRPr lang="en-US" dirty="0" smtClean="0"/>
          </a:p>
          <a:p>
            <a:r>
              <a:rPr lang="en-US" dirty="0" smtClean="0"/>
              <a:t>Use the chart to calculate how much money you would have at the end of the month for each option. Which option gives you more $$$?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570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Killer Microbe -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43034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Follow the link on my website to access the PBS website.</a:t>
            </a:r>
          </a:p>
          <a:p>
            <a:r>
              <a:rPr lang="en-US" dirty="0" smtClean="0"/>
              <a:t>After watching the video, find a partner and correct your response sheet, this time in </a:t>
            </a:r>
            <a:r>
              <a:rPr lang="en-US" b="1" dirty="0" smtClean="0">
                <a:solidFill>
                  <a:schemeClr val="accent5"/>
                </a:solidFill>
              </a:rPr>
              <a:t>GREEN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With your partner, read “</a:t>
            </a:r>
            <a:r>
              <a:rPr lang="en-US" i="1" dirty="0" err="1" smtClean="0">
                <a:solidFill>
                  <a:srgbClr val="000000"/>
                </a:solidFill>
              </a:rPr>
              <a:t>Acinetobacter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</a:rPr>
              <a:t>baumanii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Iraqibacter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Answer the questions 3 and 4.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94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</a:t>
            </a:r>
            <a:r>
              <a:rPr lang="en-US" i="1" dirty="0" smtClean="0"/>
              <a:t>A. </a:t>
            </a:r>
            <a:r>
              <a:rPr lang="en-US" i="1" dirty="0" err="1" smtClean="0"/>
              <a:t>baumanii</a:t>
            </a:r>
            <a:r>
              <a:rPr lang="en-US" i="1" dirty="0" smtClean="0"/>
              <a:t> </a:t>
            </a:r>
            <a:r>
              <a:rPr lang="en-US" dirty="0" smtClean="0"/>
              <a:t>infections</a:t>
            </a:r>
            <a:endParaRPr lang="en-US" dirty="0"/>
          </a:p>
        </p:txBody>
      </p:sp>
      <p:pic>
        <p:nvPicPr>
          <p:cNvPr id="4" name="Content Placeholder 3" descr="acinetobacteroutbreaks-78780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8" b="99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9748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Drug-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474" y="2133599"/>
            <a:ext cx="8839343" cy="4559225"/>
          </a:xfrm>
        </p:spPr>
        <p:txBody>
          <a:bodyPr>
            <a:normAutofit/>
          </a:bodyPr>
          <a:lstStyle/>
          <a:p>
            <a:r>
              <a:rPr lang="en-US" dirty="0" smtClean="0"/>
              <a:t>Unlike human beings who only pass genes from parent to offspring, bacteria have found several different ways to pass along their genes.</a:t>
            </a:r>
          </a:p>
          <a:p>
            <a:r>
              <a:rPr lang="en-US" dirty="0" smtClean="0"/>
              <a:t>In recent years, scientists have learned that not only do mutations give bacteria their resistance to drugs, but resistance genes can be passed from one species of bacteria to a completely different species in a process called </a:t>
            </a:r>
            <a:r>
              <a:rPr lang="en-US" b="1" i="1" dirty="0" smtClean="0"/>
              <a:t>conjugation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21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Bacterial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Animation showing the acquisition of bacterial resistance in </a:t>
            </a:r>
            <a:r>
              <a:rPr lang="en-US" i="1" dirty="0"/>
              <a:t>S. </a:t>
            </a:r>
            <a:r>
              <a:rPr lang="en-US" i="1" dirty="0" err="1"/>
              <a:t>pneumoniae</a:t>
            </a:r>
            <a:r>
              <a:rPr lang="en-US" dirty="0"/>
              <a:t>, the most common cause of serious bacterial infection in the US .</a:t>
            </a:r>
          </a:p>
          <a:p>
            <a:pPr lvl="1"/>
            <a:r>
              <a:rPr lang="en-US" dirty="0">
                <a:hlinkClick r:id="rId2"/>
              </a:rPr>
              <a:t>http://www.pbs.org/wgbh/evolution/survival/clock/</a:t>
            </a:r>
            <a:endParaRPr lang="en-US" dirty="0"/>
          </a:p>
          <a:p>
            <a:r>
              <a:rPr lang="en-US" dirty="0" smtClean="0"/>
              <a:t>Watch </a:t>
            </a:r>
            <a:r>
              <a:rPr lang="en-US" dirty="0"/>
              <a:t>the animation on bacterial conjugation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>
                <a:hlinkClick r:id="rId3"/>
              </a:rPr>
              <a:t>http://www.hhmi.org/biointeractive/bacterial-</a:t>
            </a:r>
            <a:r>
              <a:rPr lang="en-US" u="sng" dirty="0" smtClean="0">
                <a:hlinkClick r:id="rId3"/>
              </a:rPr>
              <a:t>conjugation</a:t>
            </a:r>
            <a:endParaRPr lang="en-US" u="sng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4292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dirty="0"/>
              <a:t>“Antibiotic Resistance”</a:t>
            </a:r>
          </a:p>
          <a:p>
            <a:pPr lvl="1"/>
            <a:r>
              <a:rPr lang="en-US" dirty="0"/>
              <a:t>Answer question 5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12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Antibiotic-Resistant Staph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“Arms Race With a Superbug” Timeline</a:t>
            </a:r>
          </a:p>
          <a:p>
            <a:pPr lvl="1"/>
            <a:r>
              <a:rPr lang="en-US" dirty="0" smtClean="0"/>
              <a:t>Answer questions 6 and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084368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357</TotalTime>
  <Words>520</Words>
  <Application>Microsoft Macintosh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Spectrum</vt:lpstr>
      <vt:lpstr>Antibiotic Resistant Microorganisms</vt:lpstr>
      <vt:lpstr>On the Trail of a Killer Microbe</vt:lpstr>
      <vt:lpstr>How do bacteria reproduce?</vt:lpstr>
      <vt:lpstr>Killer Microbe - Video</vt:lpstr>
      <vt:lpstr>Map of A. baumanii infections</vt:lpstr>
      <vt:lpstr>Development of Drug- Resistance</vt:lpstr>
      <vt:lpstr>Bacterial </vt:lpstr>
      <vt:lpstr>Reading</vt:lpstr>
      <vt:lpstr>Antibiotic-Resistant Staph</vt:lpstr>
      <vt:lpstr>Tuberculosis</vt:lpstr>
      <vt:lpstr>Public Health Alert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Antibiotic Resistant Microorganisms</dc:title>
  <dc:creator>User</dc:creator>
  <cp:lastModifiedBy>User</cp:lastModifiedBy>
  <cp:revision>16</cp:revision>
  <dcterms:created xsi:type="dcterms:W3CDTF">2014-04-27T19:41:55Z</dcterms:created>
  <dcterms:modified xsi:type="dcterms:W3CDTF">2014-04-28T01:39:25Z</dcterms:modified>
</cp:coreProperties>
</file>